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313" r:id="rId3"/>
    <p:sldId id="312" r:id="rId4"/>
    <p:sldId id="315" r:id="rId5"/>
    <p:sldId id="279" r:id="rId6"/>
    <p:sldId id="280" r:id="rId7"/>
    <p:sldId id="282" r:id="rId8"/>
    <p:sldId id="317" r:id="rId9"/>
    <p:sldId id="286" r:id="rId10"/>
    <p:sldId id="289" r:id="rId11"/>
    <p:sldId id="290" r:id="rId12"/>
    <p:sldId id="296" r:id="rId13"/>
    <p:sldId id="300" r:id="rId14"/>
    <p:sldId id="261" r:id="rId15"/>
    <p:sldId id="318" r:id="rId16"/>
    <p:sldId id="319" r:id="rId17"/>
    <p:sldId id="320" r:id="rId18"/>
    <p:sldId id="321" r:id="rId19"/>
    <p:sldId id="260" r:id="rId20"/>
    <p:sldId id="276" r:id="rId21"/>
    <p:sldId id="277" r:id="rId22"/>
    <p:sldId id="283" r:id="rId23"/>
    <p:sldId id="284" r:id="rId24"/>
    <p:sldId id="285" r:id="rId25"/>
    <p:sldId id="288" r:id="rId26"/>
    <p:sldId id="291" r:id="rId27"/>
    <p:sldId id="293" r:id="rId28"/>
    <p:sldId id="294" r:id="rId29"/>
    <p:sldId id="297" r:id="rId30"/>
    <p:sldId id="299" r:id="rId31"/>
    <p:sldId id="303" r:id="rId32"/>
    <p:sldId id="304" r:id="rId33"/>
    <p:sldId id="305" r:id="rId34"/>
    <p:sldId id="306" r:id="rId35"/>
    <p:sldId id="307" r:id="rId36"/>
    <p:sldId id="322" r:id="rId37"/>
    <p:sldId id="323" r:id="rId38"/>
    <p:sldId id="324" r:id="rId39"/>
    <p:sldId id="325" r:id="rId40"/>
    <p:sldId id="326" r:id="rId41"/>
    <p:sldId id="328" r:id="rId42"/>
    <p:sldId id="329" r:id="rId43"/>
    <p:sldId id="327" r:id="rId44"/>
    <p:sldId id="310" r:id="rId45"/>
    <p:sldId id="311" r:id="rId46"/>
    <p:sldId id="308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87687" autoAdjust="0"/>
  </p:normalViewPr>
  <p:slideViewPr>
    <p:cSldViewPr snapToGrid="0" snapToObjects="1">
      <p:cViewPr varScale="1">
        <p:scale>
          <a:sx n="111" d="100"/>
          <a:sy n="111" d="100"/>
        </p:scale>
        <p:origin x="10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5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3C4F9-F37E-4225-8EDE-0041EBD1A368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F8AD2-6882-4531-8560-2C8EEF2B5B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C13D-05DD-B247-9765-B999F9C31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5D120-898A-9D4B-B0D0-5C03E2970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89686-751D-654E-A728-8132B9AE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C0702-D288-194B-AD66-0FEF7EEE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4AEFD-E060-EE4D-9547-2AAA1ED2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89E8-DF62-3647-B362-DB9998D6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129DA-E3AF-5C4A-9855-5952AFED7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29F95-B580-A04A-9638-04AFE9C8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023FA-1A59-F943-9949-17D897FD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D277D-5D5A-6B42-9001-27C3BB22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9E6E0-A625-FC41-A6E8-B340B064A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F9DA5-B3E7-EA4F-96F4-2736A9E44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27C43-6FEF-AC49-B240-4BDD5962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155E1-72B6-654A-BAEC-DC14575E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D316-5E7B-3749-A4F5-FD5A88FD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D70F-0074-424E-80D8-D0E81994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BF698-C8A1-5844-807A-80EA5C71C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2E7E-3630-6247-A6CD-0963BB353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30B81-C975-CC4A-B206-BC32489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ED0EE-8E8E-4140-B832-F72695E1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4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75CA-1C3C-3C4B-9F27-F8F9A941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2AF21-714C-D844-A785-252F30ED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A13BA-68FB-F949-A533-53C33229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F326F-4280-3E4A-A1B0-9A443151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BD50D-E237-2240-927A-B48E9B81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7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7798-C104-E144-AB12-E2AC2281D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CE48-7786-4543-9BB8-CA19665E5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369-BB37-354B-9AFF-EF9622939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B76EB-E597-C04F-8C33-6DA010F9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FEA53-1CA2-5E42-BA5E-C5774196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A74A0-313B-D14D-AA47-9B7EDC3D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5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AB062-BED7-934A-8E6B-8F1020271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8BE6-FBF6-784D-B3B0-058875B61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46237-D2DB-7C4F-A0C6-2CB68D66C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F1D1F-1E30-D24D-8B09-6F5200839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EEB15-6297-E446-BA1E-B557DE1FF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B31BC-88CF-FF4E-8E4D-732B94CE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5D840-333F-6142-8C50-39AC4B3B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C2014-5CEC-A44E-AF89-A388E517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5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CFB5-5D28-0547-859D-06150CA6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B320D-8D80-8143-9BDB-67833E6D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DFA65-A024-7146-813C-B3012160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6DC0B-1ED6-5C4D-B136-B6290860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1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66356-B66A-0246-9713-02193D01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969165-B033-2448-8B32-2321CD24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461A2-DAAC-1E47-BFA6-ECA02B4D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79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880-9626-0B4A-A08C-6C82D3448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BC6E7-5250-FA4F-81C4-F5148F4E9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67670-44DF-6D4D-83F4-2ED1F1D80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3BF1E-59CB-1345-8D64-F0D60C93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FB24E-BE7D-F749-BE89-17F22F01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0F7A-7B64-714F-92FF-F3D18300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4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23A8-5AD7-B441-A7AF-60A86D56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AC1CEB-FBD6-8E4D-AF85-0931CD748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BE02B-D50A-CF4F-BE37-9AA80A052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86689-819E-7749-8ABE-9FEC2F66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51413-BBBB-2046-AC7F-31EBC0BD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D9842-0734-EC42-8046-99651021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FB36D-A411-3645-9941-EA9AD404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A9FBE-78D0-7141-8485-880C69AF3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A660D-A872-724E-B584-3E18A4494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24B0A-B4A0-9B4E-B02B-7BE4D01E6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911F7-B4AD-E14F-8D8E-0EDFBE234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0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hyperlink" Target="http://scala-lang.or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park.apache.org/docs/latest/sparkr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hyperlink" Target="https://try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sk.org/en/latest/spark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sk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Spark and Dask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CSCI 8360: Data Science Practicum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900" dirty="0">
                <a:solidFill>
                  <a:srgbClr val="FFFFFF"/>
                </a:solidFill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2916682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create RDDs from any file stored in HDFS</a:t>
            </a:r>
          </a:p>
          <a:p>
            <a:pPr lvl="1"/>
            <a:r>
              <a:rPr lang="en-US" dirty="0"/>
              <a:t>Local </a:t>
            </a:r>
            <a:r>
              <a:rPr lang="en-US" dirty="0" err="1"/>
              <a:t>filesystem</a:t>
            </a:r>
            <a:endParaRPr lang="en-US" dirty="0"/>
          </a:p>
          <a:p>
            <a:pPr lvl="1"/>
            <a:r>
              <a:rPr lang="en-US" dirty="0"/>
              <a:t>Amazon S3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r>
              <a:rPr lang="en-US" dirty="0"/>
              <a:t>Text files, </a:t>
            </a:r>
            <a:r>
              <a:rPr lang="en-US" dirty="0" err="1"/>
              <a:t>SequenceFiles</a:t>
            </a:r>
            <a:r>
              <a:rPr lang="en-US" dirty="0"/>
              <a:t>, or any other </a:t>
            </a:r>
            <a:r>
              <a:rPr lang="en-US" dirty="0" err="1"/>
              <a:t>Hadoop</a:t>
            </a:r>
            <a:r>
              <a:rPr lang="en-US" dirty="0"/>
              <a:t> </a:t>
            </a:r>
            <a:r>
              <a:rPr lang="en-US" dirty="0" err="1">
                <a:latin typeface="American Typewriter"/>
                <a:cs typeface="American Typewriter"/>
              </a:rPr>
              <a:t>InputFormat</a:t>
            </a:r>
            <a:endParaRPr lang="en-US" dirty="0">
              <a:latin typeface="American Typewriter"/>
              <a:cs typeface="American Typewriter"/>
            </a:endParaRPr>
          </a:p>
          <a:p>
            <a:r>
              <a:rPr lang="en-US" dirty="0"/>
              <a:t>Any directory or glob</a:t>
            </a:r>
          </a:p>
          <a:p>
            <a:pPr lvl="1"/>
            <a:r>
              <a:rPr lang="en-US" dirty="0">
                <a:latin typeface="+mn-lt"/>
              </a:rPr>
              <a:t>/data/201414*</a:t>
            </a:r>
          </a:p>
        </p:txBody>
      </p:sp>
    </p:spTree>
    <p:extLst>
      <p:ext uri="{BB962C8B-B14F-4D97-AF65-F5344CB8AC3E}">
        <p14:creationId xmlns:p14="http://schemas.microsoft.com/office/powerpoint/2010/main" val="14384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  <a:p>
            <a:pPr lvl="1"/>
            <a:r>
              <a:rPr lang="en-US" dirty="0"/>
              <a:t>Create a new RDD from an existing one</a:t>
            </a:r>
          </a:p>
          <a:p>
            <a:pPr lvl="1"/>
            <a:r>
              <a:rPr lang="en-US" i="1" dirty="0"/>
              <a:t>Lazily</a:t>
            </a:r>
            <a:r>
              <a:rPr lang="en-US" dirty="0"/>
              <a:t> evaluated: results are not immediately computed</a:t>
            </a:r>
          </a:p>
          <a:p>
            <a:pPr lvl="2"/>
            <a:r>
              <a:rPr lang="en-US" dirty="0"/>
              <a:t>Pipeline of subsequent transformations can be optimized</a:t>
            </a:r>
          </a:p>
          <a:p>
            <a:pPr lvl="2"/>
            <a:r>
              <a:rPr lang="en-US" dirty="0"/>
              <a:t>Lost data partitions can be recovered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9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  <a:p>
            <a:pPr lvl="1"/>
            <a:r>
              <a:rPr lang="en-US" dirty="0"/>
              <a:t>Create a new RDD from an existing one</a:t>
            </a:r>
          </a:p>
          <a:p>
            <a:pPr lvl="1"/>
            <a:r>
              <a:rPr lang="en-US" i="1" dirty="0"/>
              <a:t>Eagerly</a:t>
            </a:r>
            <a:r>
              <a:rPr lang="en-US" dirty="0"/>
              <a:t> evaluated: results are immediately computed</a:t>
            </a:r>
          </a:p>
          <a:p>
            <a:pPr lvl="2"/>
            <a:r>
              <a:rPr lang="en-US" dirty="0"/>
              <a:t>Applies previous transformations</a:t>
            </a:r>
          </a:p>
          <a:p>
            <a:pPr lvl="2"/>
            <a:r>
              <a:rPr lang="en-US" dirty="0"/>
              <a:t>(cache results?)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5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can persist / cache an RDD in memory across operations</a:t>
            </a:r>
          </a:p>
          <a:p>
            <a:r>
              <a:rPr lang="en-US" dirty="0"/>
              <a:t>Each slice is persisted in memory and reused in subsequent actions involving that RDD</a:t>
            </a:r>
          </a:p>
          <a:p>
            <a:r>
              <a:rPr lang="en-US" dirty="0"/>
              <a:t>Cache provides fault-tolerance: if partition is lost, it will be recomputed using transformations that created it</a:t>
            </a:r>
          </a:p>
        </p:txBody>
      </p:sp>
    </p:spTree>
    <p:extLst>
      <p:ext uri="{BB962C8B-B14F-4D97-AF65-F5344CB8AC3E}">
        <p14:creationId xmlns:p14="http://schemas.microsoft.com/office/powerpoint/2010/main" val="144386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/ Demo</a:t>
            </a:r>
          </a:p>
        </p:txBody>
      </p:sp>
    </p:spTree>
    <p:extLst>
      <p:ext uri="{BB962C8B-B14F-4D97-AF65-F5344CB8AC3E}">
        <p14:creationId xmlns:p14="http://schemas.microsoft.com/office/powerpoint/2010/main" val="105225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A32A-958A-414E-86AA-D25DF029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Operations</a:t>
            </a:r>
          </a:p>
        </p:txBody>
      </p:sp>
      <p:pic>
        <p:nvPicPr>
          <p:cNvPr id="4" name="Picture 3" descr="Screen Shot 2015-03-02 at 2.10.22 PM.png">
            <a:extLst>
              <a:ext uri="{FF2B5EF4-FFF2-40B4-BE49-F238E27FC236}">
                <a16:creationId xmlns:a16="http://schemas.microsoft.com/office/drawing/2014/main" id="{EDE0B8CD-5E64-D740-923A-F63D502C2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308032"/>
            <a:ext cx="8356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1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3" name="Picture 2" descr="Screen Shot 2015-03-02 at 2.1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82" y="1783131"/>
            <a:ext cx="5841236" cy="4693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8A4F9-106A-8449-BBB7-A2F03E01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27" y="5685581"/>
            <a:ext cx="5061673" cy="5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1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4" name="Picture 3" descr="Screen Shot 2015-03-02 at 2.1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90"/>
            <a:ext cx="9144000" cy="5613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AD650-AA69-7D45-9ED4-FB7561DE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786056"/>
            <a:ext cx="7010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3" name="Picture 2" descr="Screen Shot 2015-03-02 at 2.1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220"/>
            <a:ext cx="9144000" cy="455306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EB9A8BB-822D-D54C-8745-505067A8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06" y="5369380"/>
            <a:ext cx="4965218" cy="11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6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/ Java</a:t>
            </a:r>
          </a:p>
          <a:p>
            <a:pPr lvl="1"/>
            <a:r>
              <a:rPr lang="en-US" dirty="0"/>
              <a:t>All Java libraries</a:t>
            </a:r>
          </a:p>
          <a:p>
            <a:pPr lvl="1"/>
            <a:r>
              <a:rPr lang="en-US" dirty="0"/>
              <a:t>*.jar</a:t>
            </a:r>
          </a:p>
          <a:p>
            <a:pPr lvl="1"/>
            <a:r>
              <a:rPr lang="en-US" dirty="0">
                <a:hlinkClick r:id="rId2"/>
              </a:rPr>
              <a:t>http://www.scala-lang.org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/>
              <a:t>Anaconda: </a:t>
            </a:r>
            <a:r>
              <a:rPr lang="en-US" dirty="0">
                <a:hlinkClick r:id="rId3"/>
              </a:rPr>
              <a:t>https://www.anaconda.com/download/</a:t>
            </a:r>
            <a:r>
              <a:rPr lang="en-US" dirty="0"/>
              <a:t>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76500" y="4319182"/>
            <a:ext cx="4038600" cy="2159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…R?</a:t>
            </a:r>
          </a:p>
          <a:p>
            <a:pPr lvl="1"/>
            <a:r>
              <a:rPr lang="en-US" dirty="0"/>
              <a:t>If you really want to</a:t>
            </a:r>
          </a:p>
          <a:p>
            <a:pPr lvl="1"/>
            <a:r>
              <a:rPr lang="en-US" dirty="0">
                <a:hlinkClick r:id="rId4"/>
              </a:rPr>
              <a:t>http://spark.apache.org/docs/latest/sparkr.html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867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9502-DA41-984C-BE00-72CE5D9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A1A4-34A7-A84C-999A-CDB7C674D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help with learning git?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2"/>
              </a:rPr>
              <a:t>https://try.github.io/</a:t>
            </a:r>
            <a:endParaRPr lang="en-US" dirty="0"/>
          </a:p>
          <a:p>
            <a:r>
              <a:rPr lang="en-US" dirty="0"/>
              <a:t>Specifically, need help with git branching?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3"/>
              </a:rPr>
              <a:t>https://learngitbranching.js.org/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Web-based, interactive, highly-visual walkthroughs</a:t>
            </a:r>
          </a:p>
          <a:p>
            <a:r>
              <a:rPr lang="en-US" b="1" dirty="0"/>
              <a:t>Highly recommend, even if you’ve used git before</a:t>
            </a:r>
          </a:p>
        </p:txBody>
      </p:sp>
    </p:spTree>
    <p:extLst>
      <p:ext uri="{BB962C8B-B14F-4D97-AF65-F5344CB8AC3E}">
        <p14:creationId xmlns:p14="http://schemas.microsoft.com/office/powerpoint/2010/main" val="170908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WordCount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41" y="1233956"/>
            <a:ext cx="6887758" cy="56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WordCount</a:t>
            </a:r>
            <a:endParaRPr lang="en-US" dirty="0"/>
          </a:p>
        </p:txBody>
      </p:sp>
      <p:pic>
        <p:nvPicPr>
          <p:cNvPr id="4" name="Picture 3" descr="Screen Shot 2015-03-02 at 2.1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480"/>
            <a:ext cx="9144000" cy="44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Spark creates a </a:t>
            </a:r>
            <a:r>
              <a:rPr lang="en-US" dirty="0" err="1">
                <a:latin typeface="American Typewriter"/>
                <a:cs typeface="American Typewriter"/>
              </a:rPr>
              <a:t>SparkSession</a:t>
            </a:r>
            <a:r>
              <a:rPr lang="en-US" dirty="0">
                <a:latin typeface="+mn-lt"/>
                <a:cs typeface="American Typewriter"/>
              </a:rPr>
              <a:t> </a:t>
            </a:r>
            <a:r>
              <a:rPr lang="en-US" dirty="0"/>
              <a:t>object (cluster information)</a:t>
            </a:r>
          </a:p>
          <a:p>
            <a:r>
              <a:rPr lang="en-US" dirty="0"/>
              <a:t>For either shell: </a:t>
            </a:r>
            <a:r>
              <a:rPr lang="en-US" dirty="0">
                <a:latin typeface="American Typewriter"/>
                <a:cs typeface="American Typewriter"/>
              </a:rPr>
              <a:t>spark</a:t>
            </a:r>
          </a:p>
          <a:p>
            <a:r>
              <a:rPr lang="en-US" dirty="0"/>
              <a:t>External programs use a static constructor to instantiate the context</a:t>
            </a:r>
          </a:p>
          <a:p>
            <a:r>
              <a:rPr lang="en-US" dirty="0"/>
              <a:t>Pull the </a:t>
            </a:r>
            <a:r>
              <a:rPr lang="en-US" dirty="0" err="1">
                <a:latin typeface="American Typewriter"/>
                <a:cs typeface="American Typewriter"/>
              </a:rPr>
              <a:t>SparkContext</a:t>
            </a:r>
            <a:r>
              <a:rPr lang="en-US" dirty="0">
                <a:latin typeface="American Typewriter"/>
                <a:cs typeface="American Typewriter"/>
              </a:rPr>
              <a:t> </a:t>
            </a:r>
            <a:r>
              <a:rPr lang="en-US" dirty="0"/>
              <a:t>out via </a:t>
            </a:r>
            <a:r>
              <a:rPr lang="en-US" dirty="0" err="1">
                <a:latin typeface="American Typewriter"/>
                <a:cs typeface="American Typewriter"/>
              </a:rPr>
              <a:t>spark.SparkContext</a:t>
            </a:r>
            <a:endParaRPr lang="en-US" dirty="0"/>
          </a:p>
        </p:txBody>
      </p:sp>
      <p:pic>
        <p:nvPicPr>
          <p:cNvPr id="4" name="Picture 3" descr="Screen Shot 2015-03-02 at 2.4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7" y="1600200"/>
            <a:ext cx="4457700" cy="1714500"/>
          </a:xfrm>
          <a:prstGeom prst="rect">
            <a:avLst/>
          </a:prstGeom>
        </p:spPr>
      </p:pic>
      <p:pic>
        <p:nvPicPr>
          <p:cNvPr id="7" name="Picture 6" descr="Screen Shot 2015-03-02 at 2.5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19" y="3821431"/>
            <a:ext cx="5127681" cy="26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976768"/>
          </a:xfrm>
        </p:spPr>
        <p:txBody>
          <a:bodyPr/>
          <a:lstStyle/>
          <a:p>
            <a:r>
              <a:rPr lang="en-US" dirty="0">
                <a:latin typeface="American Typewriter"/>
                <a:cs typeface="American Typewriter"/>
              </a:rPr>
              <a:t>spark-shell --</a:t>
            </a:r>
            <a:r>
              <a:rPr lang="en-US" i="1" dirty="0">
                <a:latin typeface="American Typewriter"/>
                <a:cs typeface="American Typewriter"/>
              </a:rPr>
              <a:t>master</a:t>
            </a:r>
          </a:p>
          <a:p>
            <a:endParaRPr lang="en-US" dirty="0">
              <a:latin typeface="American Typewriter"/>
              <a:cs typeface="American Typewriter"/>
            </a:endParaRPr>
          </a:p>
        </p:txBody>
      </p:sp>
      <p:pic>
        <p:nvPicPr>
          <p:cNvPr id="8" name="Picture 7" descr="Screen Shot 2015-03-02 at 2.5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167"/>
            <a:ext cx="9144000" cy="35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5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2293691"/>
          </a:xfrm>
        </p:spPr>
        <p:txBody>
          <a:bodyPr>
            <a:normAutofit/>
          </a:bodyPr>
          <a:lstStyle/>
          <a:p>
            <a:r>
              <a:rPr lang="en-US" dirty="0"/>
              <a:t>Master connects to the cluster manager, which allocates resources across applications</a:t>
            </a:r>
          </a:p>
          <a:p>
            <a:r>
              <a:rPr lang="en-US" dirty="0"/>
              <a:t>Acquires executors on cluster nodes: worker processes to run computations and store data</a:t>
            </a:r>
          </a:p>
          <a:p>
            <a:r>
              <a:rPr lang="en-US" dirty="0"/>
              <a:t>Sends app code to executors</a:t>
            </a:r>
          </a:p>
          <a:p>
            <a:r>
              <a:rPr lang="en-US" dirty="0"/>
              <a:t>Sends tasks for executors to run</a:t>
            </a:r>
          </a:p>
        </p:txBody>
      </p:sp>
      <p:pic>
        <p:nvPicPr>
          <p:cNvPr id="4" name="Picture 3" descr="Screen Shot 2015-03-02 at 2.5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40" y="3414031"/>
            <a:ext cx="6192521" cy="34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4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5" name="Picture 4" descr="Screen Shot 2015-03-02 at 2.5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247542"/>
            <a:ext cx="7886701" cy="56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903"/>
            <a:ext cx="8515350" cy="54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659"/>
            <a:ext cx="9144000" cy="40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50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3" name="Picture 2" descr="Screen Shot 2015-03-02 at 3.0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871"/>
            <a:ext cx="9144000" cy="45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2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575"/>
            <a:ext cx="9144000" cy="49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D469-CEBC-B645-BE43-19F9965A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60" y="1783959"/>
            <a:ext cx="306548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700" dirty="0"/>
              <a:t>Apache Spark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863F-ACEB-4A28-B5E6-3F609D382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3" r="44722"/>
          <a:stretch/>
        </p:blipFill>
        <p:spPr>
          <a:xfrm>
            <a:off x="20" y="10"/>
            <a:ext cx="5271352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5CCE5D-0540-3945-87D0-313A71732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88" y="4418430"/>
            <a:ext cx="2246802" cy="1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559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604"/>
            <a:ext cx="9144000" cy="555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9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Spark’s version of </a:t>
            </a:r>
            <a:r>
              <a:rPr lang="en-US" dirty="0" err="1"/>
              <a:t>Hadoop’s</a:t>
            </a:r>
            <a:r>
              <a:rPr lang="en-US" dirty="0"/>
              <a:t> </a:t>
            </a:r>
            <a:r>
              <a:rPr lang="en-US" dirty="0" err="1">
                <a:latin typeface="American Typewriter"/>
                <a:cs typeface="American Typewriter"/>
              </a:rPr>
              <a:t>DistributedCache</a:t>
            </a:r>
            <a:endParaRPr lang="en-US" dirty="0">
              <a:latin typeface="American Typewriter"/>
              <a:cs typeface="American Typewriter"/>
            </a:endParaRPr>
          </a:p>
          <a:p>
            <a:r>
              <a:rPr lang="en-US" dirty="0"/>
              <a:t>Read-only variable cached on each node</a:t>
            </a:r>
          </a:p>
          <a:p>
            <a:r>
              <a:rPr lang="en-US" dirty="0"/>
              <a:t>Spark [internally] distributed broadcast variables in such a way to minimize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1273145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Variables</a:t>
            </a:r>
          </a:p>
        </p:txBody>
      </p:sp>
      <p:pic>
        <p:nvPicPr>
          <p:cNvPr id="2" name="Picture 1" descr="Screen Shot 2015-03-02 at 3.09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181100"/>
            <a:ext cx="7035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9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Spark’s version of </a:t>
            </a:r>
            <a:r>
              <a:rPr lang="en-US" dirty="0" err="1"/>
              <a:t>Hadoop’s</a:t>
            </a:r>
            <a:r>
              <a:rPr lang="en-US" dirty="0"/>
              <a:t> </a:t>
            </a:r>
            <a:r>
              <a:rPr lang="en-US" dirty="0">
                <a:latin typeface="American Typewriter"/>
                <a:cs typeface="American Typewriter"/>
              </a:rPr>
              <a:t>Counter</a:t>
            </a:r>
          </a:p>
          <a:p>
            <a:r>
              <a:rPr lang="en-US" dirty="0"/>
              <a:t>Variables that can only be added through an associative operation</a:t>
            </a:r>
          </a:p>
          <a:p>
            <a:r>
              <a:rPr lang="en-US" dirty="0"/>
              <a:t>Native support of numeric accumulator types and standard mutable collections</a:t>
            </a:r>
          </a:p>
          <a:p>
            <a:pPr lvl="1"/>
            <a:r>
              <a:rPr lang="en-US" dirty="0"/>
              <a:t>Users can extend to new types</a:t>
            </a:r>
          </a:p>
          <a:p>
            <a:r>
              <a:rPr lang="en-US" dirty="0"/>
              <a:t>Only driver program can </a:t>
            </a:r>
            <a:r>
              <a:rPr lang="en-US" i="1" dirty="0"/>
              <a:t>read</a:t>
            </a:r>
            <a:r>
              <a:rPr lang="en-US" dirty="0"/>
              <a:t> accumulator value</a:t>
            </a:r>
          </a:p>
        </p:txBody>
      </p:sp>
    </p:spTree>
    <p:extLst>
      <p:ext uri="{BB962C8B-B14F-4D97-AF65-F5344CB8AC3E}">
        <p14:creationId xmlns:p14="http://schemas.microsoft.com/office/powerpoint/2010/main" val="3021986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</a:t>
            </a:r>
          </a:p>
        </p:txBody>
      </p:sp>
      <p:pic>
        <p:nvPicPr>
          <p:cNvPr id="5" name="Picture 4" descr="Screen Shot 2015-03-02 at 3.1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1" y="1276245"/>
            <a:ext cx="7050919" cy="51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59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Key/Value Pairs</a:t>
            </a:r>
          </a:p>
        </p:txBody>
      </p:sp>
      <p:pic>
        <p:nvPicPr>
          <p:cNvPr id="3" name="Picture 2" descr="Screen Shot 2015-03-02 at 3.1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4" y="1471931"/>
            <a:ext cx="3302000" cy="2362200"/>
          </a:xfrm>
          <a:prstGeom prst="rect">
            <a:avLst/>
          </a:prstGeom>
        </p:spPr>
      </p:pic>
      <p:pic>
        <p:nvPicPr>
          <p:cNvPr id="4" name="Picture 3" descr="Screen Shot 2015-03-02 at 3.12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69" y="1478281"/>
            <a:ext cx="3124200" cy="2349500"/>
          </a:xfrm>
          <a:prstGeom prst="rect">
            <a:avLst/>
          </a:prstGeom>
        </p:spPr>
      </p:pic>
      <p:pic>
        <p:nvPicPr>
          <p:cNvPr id="5" name="Picture 4" descr="Screen Shot 2015-03-02 at 3.1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0" y="4246746"/>
            <a:ext cx="4711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82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4AC6C68-F125-48AD-A5B4-89AD5E797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4C0E5DA-5624-49BC-AC1E-30229AA5B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281" y="682754"/>
            <a:ext cx="4119370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E157ED-E992-43F3-9A84-96C30A5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226156" y="3567390"/>
            <a:ext cx="1733855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5780D-00D1-BA4A-8E17-D6D632C1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09" y="1533463"/>
            <a:ext cx="3075864" cy="35142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7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Dask</a:t>
            </a:r>
            <a:endParaRPr lang="en-US" sz="7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FD253A-9BCA-430B-979A-AA2F8445D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6270" y="3024171"/>
            <a:ext cx="326571" cy="435428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Dask: Scalable analytics in Python">
            <a:extLst>
              <a:ext uri="{FF2B5EF4-FFF2-40B4-BE49-F238E27FC236}">
                <a16:creationId xmlns:a16="http://schemas.microsoft.com/office/drawing/2014/main" id="{13BE272A-2DA2-5C44-9320-D40A2390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10" y="4896776"/>
            <a:ext cx="3970349" cy="161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47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CA15-34D6-7C45-9212-43855C7E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EB0E0-D7DA-5A4B-A080-CF37A333C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Exclusive to the Python ecosystem</a:t>
            </a:r>
            <a:r>
              <a:rPr lang="en-US" dirty="0"/>
              <a:t> (sorry JVM / R folks)</a:t>
            </a:r>
          </a:p>
          <a:p>
            <a:r>
              <a:rPr lang="en-US" dirty="0"/>
              <a:t>First released in 2018</a:t>
            </a:r>
          </a:p>
          <a:p>
            <a:r>
              <a:rPr lang="en-US" dirty="0"/>
              <a:t>Tight integration with the SciPy ecosystem</a:t>
            </a:r>
          </a:p>
          <a:p>
            <a:pPr lvl="1"/>
            <a:r>
              <a:rPr lang="en-US" dirty="0"/>
              <a:t>NumPy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/>
              <a:t>scikit-learn</a:t>
            </a:r>
          </a:p>
          <a:p>
            <a:pPr lvl="1"/>
            <a:r>
              <a:rPr lang="en-US" dirty="0"/>
              <a:t>matplotlib / bokeh</a:t>
            </a:r>
          </a:p>
          <a:p>
            <a:pPr lvl="1"/>
            <a:r>
              <a:rPr lang="en-US" dirty="0"/>
              <a:t>RAPIDS (more recently)</a:t>
            </a:r>
          </a:p>
        </p:txBody>
      </p:sp>
    </p:spTree>
    <p:extLst>
      <p:ext uri="{BB962C8B-B14F-4D97-AF65-F5344CB8AC3E}">
        <p14:creationId xmlns:p14="http://schemas.microsoft.com/office/powerpoint/2010/main" val="35550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FD02-D207-1A42-B4F3-7D3F05E0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8E70-ACC0-144F-87FD-D246C6EFE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Philosophy: parallel computing with minimal fanfare</a:t>
            </a:r>
          </a:p>
          <a:p>
            <a:pPr lvl="1"/>
            <a:r>
              <a:rPr lang="en-US" dirty="0"/>
              <a:t>Distributed computing is almost an accidental byproduct</a:t>
            </a:r>
          </a:p>
          <a:p>
            <a:r>
              <a:rPr lang="en-US" dirty="0"/>
              <a:t>Uses a sophisticated but lightweight task scheduler</a:t>
            </a:r>
          </a:p>
          <a:p>
            <a:pPr lvl="1"/>
            <a:r>
              <a:rPr lang="en-US" dirty="0"/>
              <a:t>Builds a dependency graph of tasks (kind of like a compiler)</a:t>
            </a:r>
          </a:p>
          <a:p>
            <a:pPr lvl="1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716DAB-F6E1-7D4B-9444-F5CD62EE5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9266"/>
            <a:ext cx="9144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6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D654-3252-954A-8F7B-0C79C49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83FC-67D4-C147-9D0F-C75951A72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has three primary data structures:</a:t>
            </a:r>
          </a:p>
          <a:p>
            <a:pPr lvl="1"/>
            <a:r>
              <a:rPr lang="en-US" dirty="0"/>
              <a:t>Array (modeled after NumPy)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(modeled after pandas)</a:t>
            </a:r>
          </a:p>
          <a:p>
            <a:pPr lvl="1"/>
            <a:r>
              <a:rPr lang="en-US" dirty="0"/>
              <a:t>Bag (modeled after lists)</a:t>
            </a:r>
          </a:p>
          <a:p>
            <a:r>
              <a:rPr lang="en-US" dirty="0"/>
              <a:t>Uses delayed and futures to perform lazy evaluation while building a dependency graph of tasks</a:t>
            </a:r>
          </a:p>
          <a:p>
            <a:r>
              <a:rPr lang="en-US" dirty="0"/>
              <a:t>The scheduler then executes the task graph—in sequence, multithreaded, </a:t>
            </a:r>
            <a:r>
              <a:rPr lang="en-US" dirty="0" err="1"/>
              <a:t>multiprocessed</a:t>
            </a:r>
            <a:r>
              <a:rPr lang="en-US" dirty="0"/>
              <a:t>, or distributed.</a:t>
            </a:r>
          </a:p>
        </p:txBody>
      </p:sp>
      <p:pic>
        <p:nvPicPr>
          <p:cNvPr id="4098" name="Picture 2" descr="Dask collections and schedulers">
            <a:extLst>
              <a:ext uri="{FF2B5EF4-FFF2-40B4-BE49-F238E27FC236}">
                <a16:creationId xmlns:a16="http://schemas.microsoft.com/office/drawing/2014/main" id="{D8F978BA-F0C9-004F-A968-53F78B31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4566857"/>
            <a:ext cx="61849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75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43F9-3BC9-9D4C-94C5-3C17777C9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BFCAA-F8AB-C544-BDD1-EFCC78AC6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UC Berkeley </a:t>
            </a:r>
            <a:r>
              <a:rPr lang="en-US" dirty="0" err="1"/>
              <a:t>AMPLab</a:t>
            </a:r>
            <a:r>
              <a:rPr lang="en-US" dirty="0"/>
              <a:t> in 2014</a:t>
            </a:r>
          </a:p>
          <a:p>
            <a:r>
              <a:rPr lang="en-US" dirty="0"/>
              <a:t>Born out of frustration with the only open source distributed programming paradigm / implementation at the time: Hadoop MapReduce</a:t>
            </a:r>
          </a:p>
          <a:p>
            <a:pPr lvl="1"/>
            <a:r>
              <a:rPr lang="en-US" dirty="0"/>
              <a:t>Too much Hadoop boilerplate</a:t>
            </a:r>
          </a:p>
          <a:p>
            <a:pPr lvl="1"/>
            <a:r>
              <a:rPr lang="en-US" dirty="0"/>
              <a:t>Too many serialization / deserialization operations</a:t>
            </a:r>
          </a:p>
          <a:p>
            <a:pPr lvl="1"/>
            <a:r>
              <a:rPr lang="en-US" dirty="0"/>
              <a:t>Map-reduce paradigm is inflexible (graph analytics? real-time processing? iterative algorithms?)</a:t>
            </a:r>
          </a:p>
          <a:p>
            <a:pPr lvl="1"/>
            <a:r>
              <a:rPr lang="en-US" dirty="0"/>
              <a:t>Focused on bringing data to code</a:t>
            </a:r>
          </a:p>
          <a:p>
            <a:pPr lvl="1"/>
            <a:r>
              <a:rPr lang="en-US" dirty="0"/>
              <a:t>Assumed the absolute worst in terms of hardware reliability</a:t>
            </a:r>
          </a:p>
        </p:txBody>
      </p:sp>
    </p:spTree>
    <p:extLst>
      <p:ext uri="{BB962C8B-B14F-4D97-AF65-F5344CB8AC3E}">
        <p14:creationId xmlns:p14="http://schemas.microsoft.com/office/powerpoint/2010/main" val="25654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A2BF-77BA-0548-92DA-1F42B3DA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Dask</a:t>
            </a:r>
            <a:r>
              <a:rPr lang="en-US" dirty="0"/>
              <a:t>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B312-F08F-1F4C-B203-B5F42C4B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560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Major, major effort to make APIs as seamless as possible</a:t>
            </a:r>
          </a:p>
          <a:p>
            <a:pPr lvl="1"/>
            <a:r>
              <a:rPr lang="en-US" dirty="0"/>
              <a:t>Array follows NumPy</a:t>
            </a:r>
          </a:p>
          <a:p>
            <a:pPr lvl="1"/>
            <a:r>
              <a:rPr lang="en-US" dirty="0" err="1"/>
              <a:t>DataFrame</a:t>
            </a:r>
            <a:r>
              <a:rPr lang="en-US" dirty="0"/>
              <a:t> follows pandas</a:t>
            </a:r>
          </a:p>
          <a:p>
            <a:pPr lvl="1"/>
            <a:r>
              <a:rPr lang="en-US" dirty="0"/>
              <a:t>Bag follows map/filter/</a:t>
            </a:r>
            <a:r>
              <a:rPr lang="en-US" dirty="0" err="1"/>
              <a:t>groupby</a:t>
            </a:r>
            <a:r>
              <a:rPr lang="en-US" dirty="0"/>
              <a:t>/reduce common in Spark and Python lists</a:t>
            </a:r>
          </a:p>
          <a:p>
            <a:pPr lvl="1"/>
            <a:r>
              <a:rPr lang="en-US" dirty="0" err="1"/>
              <a:t>Dask</a:t>
            </a:r>
            <a:r>
              <a:rPr lang="en-US" dirty="0"/>
              <a:t>-ML follows scikit-learn</a:t>
            </a:r>
          </a:p>
          <a:p>
            <a:pPr lvl="1"/>
            <a:r>
              <a:rPr lang="en-US" dirty="0"/>
              <a:t>Delayed wraps generic Python code</a:t>
            </a:r>
          </a:p>
          <a:p>
            <a:pPr lvl="1"/>
            <a:r>
              <a:rPr lang="en-US" dirty="0"/>
              <a:t>Futures follow </a:t>
            </a:r>
            <a:r>
              <a:rPr lang="en-US" dirty="0" err="1"/>
              <a:t>concurrent.futures</a:t>
            </a:r>
            <a:r>
              <a:rPr lang="en-US" dirty="0"/>
              <a:t> from standard library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55D8D7-C59A-A448-9BAE-72E58F911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8" y="3954582"/>
            <a:ext cx="4029838" cy="130851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520531-C4E5-7949-AAFF-777EE2D3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06" y="3943530"/>
            <a:ext cx="4629471" cy="131956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9485762-A9E0-D447-B528-F3B720181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587" y="5263094"/>
            <a:ext cx="4029839" cy="13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7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B45C-78B3-5A44-ADB5-A682FF8D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to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F647-8D19-4540-89E0-37B2165C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Entire write-up on the </a:t>
            </a:r>
            <a:r>
              <a:rPr lang="en-US" dirty="0" err="1"/>
              <a:t>Dask</a:t>
            </a:r>
            <a:r>
              <a:rPr lang="en-US" dirty="0"/>
              <a:t> website</a:t>
            </a:r>
          </a:p>
          <a:p>
            <a:pPr lvl="1"/>
            <a:r>
              <a:rPr lang="en-US" dirty="0">
                <a:hlinkClick r:id="rId2"/>
              </a:rPr>
              <a:t>https://docs.dask.org/en/latest/spark.html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8233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7CB3-7BDE-0647-B52D-B1EE02DC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AE90-61BF-0C4A-B04E-10DE322D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documentation on the </a:t>
            </a:r>
            <a:r>
              <a:rPr lang="en-US" dirty="0" err="1"/>
              <a:t>dask</a:t>
            </a:r>
            <a:r>
              <a:rPr lang="en-US" dirty="0"/>
              <a:t> website is </a:t>
            </a:r>
            <a:r>
              <a:rPr lang="en-US" b="1" dirty="0"/>
              <a:t>second to none</a:t>
            </a:r>
            <a:br>
              <a:rPr lang="en-US" b="1" dirty="0"/>
            </a:br>
            <a:endParaRPr lang="en-US" b="1" dirty="0"/>
          </a:p>
          <a:p>
            <a:r>
              <a:rPr lang="en-US" dirty="0">
                <a:hlinkClick r:id="rId2"/>
              </a:rPr>
              <a:t>https://docs.dask.org</a:t>
            </a:r>
            <a:r>
              <a:rPr lang="en-US">
                <a:hlinkClick r:id="rId2"/>
              </a:rPr>
              <a:t>/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8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86E1-872D-BD4F-9190-238E32F92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A00A-648B-9041-8C21-2F2CFA3B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Spark and </a:t>
            </a:r>
            <a:r>
              <a:rPr lang="en-US" dirty="0" err="1"/>
              <a:t>Dask</a:t>
            </a:r>
            <a:r>
              <a:rPr lang="en-US" dirty="0"/>
              <a:t> have pre-built VMs available on Google Cloud</a:t>
            </a:r>
          </a:p>
        </p:txBody>
      </p:sp>
    </p:spTree>
    <p:extLst>
      <p:ext uri="{BB962C8B-B14F-4D97-AF65-F5344CB8AC3E}">
        <p14:creationId xmlns:p14="http://schemas.microsoft.com/office/powerpoint/2010/main" val="4009258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 later today!</a:t>
            </a:r>
          </a:p>
          <a:p>
            <a:r>
              <a:rPr lang="en-US" dirty="0"/>
              <a:t>Due </a:t>
            </a:r>
            <a:r>
              <a:rPr lang="en-US" b="1" dirty="0"/>
              <a:t>Tuesday, January 26 at 11:59pm</a:t>
            </a:r>
          </a:p>
          <a:p>
            <a:r>
              <a:rPr lang="en-US" dirty="0"/>
              <a:t>Can’t use </a:t>
            </a:r>
            <a:r>
              <a:rPr lang="en-US" dirty="0" err="1"/>
              <a:t>nltk</a:t>
            </a:r>
            <a:r>
              <a:rPr lang="en-US" dirty="0"/>
              <a:t>, breeze, or other NLP-specific packages</a:t>
            </a:r>
          </a:p>
          <a:p>
            <a:pPr lvl="1"/>
            <a:r>
              <a:rPr lang="en-US" dirty="0"/>
              <a:t>Really, you won’t need them</a:t>
            </a:r>
          </a:p>
          <a:p>
            <a:r>
              <a:rPr lang="en-US" dirty="0"/>
              <a:t>Spark / </a:t>
            </a:r>
            <a:r>
              <a:rPr lang="en-US" dirty="0" err="1"/>
              <a:t>Dask</a:t>
            </a:r>
            <a:r>
              <a:rPr lang="en-US" dirty="0"/>
              <a:t>, &amp; “NLP”</a:t>
            </a:r>
          </a:p>
          <a:p>
            <a:pPr lvl="1"/>
            <a:r>
              <a:rPr lang="en-US" dirty="0"/>
              <a:t>Count words in documents (term frequencies)</a:t>
            </a:r>
          </a:p>
          <a:p>
            <a:pPr lvl="1"/>
            <a:r>
              <a:rPr lang="en-US" dirty="0"/>
              <a:t>Incorporate </a:t>
            </a:r>
            <a:r>
              <a:rPr lang="en-US" dirty="0" err="1"/>
              <a:t>stopword</a:t>
            </a:r>
            <a:r>
              <a:rPr lang="en-US" dirty="0"/>
              <a:t> filtering (will </a:t>
            </a:r>
            <a:r>
              <a:rPr lang="en-US" b="1" dirty="0"/>
              <a:t>need</a:t>
            </a:r>
            <a:r>
              <a:rPr lang="en-US" dirty="0"/>
              <a:t> broadcast variables for this)</a:t>
            </a:r>
          </a:p>
          <a:p>
            <a:pPr lvl="1"/>
            <a:r>
              <a:rPr lang="en-US" dirty="0"/>
              <a:t>Truncate out punctuation</a:t>
            </a:r>
          </a:p>
          <a:p>
            <a:pPr lvl="1"/>
            <a:r>
              <a:rPr lang="en-US" dirty="0"/>
              <a:t>Implement TF-IDF for improved word counting</a:t>
            </a:r>
          </a:p>
          <a:p>
            <a:pPr lvl="1"/>
            <a:r>
              <a:rPr lang="en-US" b="1" dirty="0"/>
              <a:t>CANNOT STORE VOCABULARY LOCALLY. </a:t>
            </a:r>
            <a:r>
              <a:rPr lang="en-US" dirty="0"/>
              <a:t>Need to distribute / parallelize!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50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Pay attention to the requirements of the deliverables</a:t>
            </a:r>
          </a:p>
          <a:p>
            <a:pPr lvl="1"/>
            <a:r>
              <a:rPr lang="en-US" dirty="0"/>
              <a:t>Incorrectly-named or formatted JSON files will cause </a:t>
            </a:r>
            <a:r>
              <a:rPr lang="en-US" dirty="0" err="1"/>
              <a:t>autograder</a:t>
            </a:r>
            <a:r>
              <a:rPr lang="en-US" dirty="0"/>
              <a:t> to fail</a:t>
            </a:r>
          </a:p>
          <a:p>
            <a:pPr lvl="1"/>
            <a:r>
              <a:rPr lang="en-US" dirty="0"/>
              <a:t>Name GitHub repo correctly</a:t>
            </a:r>
          </a:p>
          <a:p>
            <a:pPr lvl="1"/>
            <a:r>
              <a:rPr lang="en-US" dirty="0"/>
              <a:t>Include README and CONTRIBUTORS files</a:t>
            </a:r>
          </a:p>
          <a:p>
            <a:pPr lvl="1"/>
            <a:r>
              <a:rPr lang="en-US" dirty="0"/>
              <a:t>Practice using </a:t>
            </a:r>
            <a:r>
              <a:rPr lang="en-US" dirty="0" err="1"/>
              <a:t>git</a:t>
            </a:r>
            <a:r>
              <a:rPr lang="en-US" dirty="0"/>
              <a:t> (commit, push, branch, merge) and GitHub functionality (issues, milestones, pull requests)</a:t>
            </a:r>
          </a:p>
        </p:txBody>
      </p:sp>
    </p:spTree>
    <p:extLst>
      <p:ext uri="{BB962C8B-B14F-4D97-AF65-F5344CB8AC3E}">
        <p14:creationId xmlns:p14="http://schemas.microsoft.com/office/powerpoint/2010/main" val="306604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7697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Workaround: Specialization</a:t>
            </a:r>
          </a:p>
        </p:txBody>
      </p:sp>
      <p:pic>
        <p:nvPicPr>
          <p:cNvPr id="4" name="Picture 3" descr="Screen Shot 2015-03-02 at 2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898"/>
            <a:ext cx="9144000" cy="45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3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Came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Spark’s goal was to </a:t>
            </a:r>
            <a:r>
              <a:rPr lang="en-US" i="1" dirty="0"/>
              <a:t>generalize </a:t>
            </a:r>
            <a:r>
              <a:rPr lang="en-US" dirty="0" err="1"/>
              <a:t>MapReduce</a:t>
            </a:r>
            <a:r>
              <a:rPr lang="en-US" dirty="0"/>
              <a:t> to support new applications within the same engine</a:t>
            </a:r>
          </a:p>
          <a:p>
            <a:r>
              <a:rPr lang="en-US" dirty="0"/>
              <a:t>Two additions:</a:t>
            </a:r>
          </a:p>
          <a:p>
            <a:pPr lvl="1"/>
            <a:r>
              <a:rPr lang="en-US" dirty="0"/>
              <a:t>Fast data sharing</a:t>
            </a:r>
          </a:p>
          <a:p>
            <a:pPr lvl="1"/>
            <a:r>
              <a:rPr lang="en-US" dirty="0"/>
              <a:t>General DAGs (directed acyclic graphs)</a:t>
            </a:r>
          </a:p>
          <a:p>
            <a:r>
              <a:rPr lang="en-US" dirty="0"/>
              <a:t>Best of both worlds: easy to program &amp; more efficient engine in general</a:t>
            </a:r>
          </a:p>
        </p:txBody>
      </p:sp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571AF7B4-F9F4-5B4A-BC05-CF2C4109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4330699"/>
            <a:ext cx="3937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6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general</a:t>
            </a:r>
          </a:p>
          <a:p>
            <a:pPr lvl="1"/>
            <a:r>
              <a:rPr lang="en-US" dirty="0"/>
              <a:t>Supports map/reduce paradigm</a:t>
            </a:r>
          </a:p>
          <a:p>
            <a:pPr lvl="1"/>
            <a:r>
              <a:rPr lang="en-US" dirty="0"/>
              <a:t>Supports vertex-based paradigm</a:t>
            </a:r>
          </a:p>
          <a:p>
            <a:pPr lvl="1"/>
            <a:r>
              <a:rPr lang="en-US" dirty="0"/>
              <a:t>Supports streaming algorithms</a:t>
            </a:r>
          </a:p>
          <a:p>
            <a:pPr lvl="1"/>
            <a:r>
              <a:rPr lang="en-US" dirty="0"/>
              <a:t>General compute engine (DAG)</a:t>
            </a:r>
          </a:p>
          <a:p>
            <a:r>
              <a:rPr lang="en-US" dirty="0"/>
              <a:t>More API hooks</a:t>
            </a:r>
          </a:p>
          <a:p>
            <a:pPr lvl="1"/>
            <a:r>
              <a:rPr lang="en-US" dirty="0" err="1"/>
              <a:t>Scala</a:t>
            </a:r>
            <a:r>
              <a:rPr lang="en-US" dirty="0"/>
              <a:t>, Java, Python, R</a:t>
            </a:r>
          </a:p>
          <a:p>
            <a:r>
              <a:rPr lang="en-US" dirty="0"/>
              <a:t>More interfaces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09D9AD4-7225-6A48-AD74-C16B00FB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1905794"/>
            <a:ext cx="3695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7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6A06BF-49BF-874C-AE46-5F42206D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0558E8-C039-A947-89E6-7528E4B45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APIs: </a:t>
            </a:r>
            <a:r>
              <a:rPr lang="en-US" b="1" dirty="0" err="1"/>
              <a:t>DataSets</a:t>
            </a:r>
            <a:r>
              <a:rPr lang="en-US" dirty="0"/>
              <a:t> and </a:t>
            </a:r>
            <a:r>
              <a:rPr lang="en-US" b="1" dirty="0" err="1"/>
              <a:t>DataFrames</a:t>
            </a:r>
            <a:endParaRPr lang="en-US" dirty="0"/>
          </a:p>
          <a:p>
            <a:r>
              <a:rPr lang="en-US" dirty="0"/>
              <a:t>Both </a:t>
            </a:r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DataFrames</a:t>
            </a:r>
            <a:r>
              <a:rPr lang="en-US" dirty="0"/>
              <a:t> are high-level abstractions on RDDs, or </a:t>
            </a:r>
            <a:r>
              <a:rPr lang="en-US" b="1" dirty="0"/>
              <a:t>Resilient Distributed Datasets</a:t>
            </a:r>
          </a:p>
          <a:p>
            <a:pPr lvl="1"/>
            <a:r>
              <a:rPr lang="en-US" dirty="0"/>
              <a:t>You can directly operate on RDDs if you want</a:t>
            </a:r>
          </a:p>
          <a:p>
            <a:pPr lvl="1"/>
            <a:r>
              <a:rPr lang="en-US" dirty="0"/>
              <a:t>(in fact, this was the default behavior until Spark 2.x)</a:t>
            </a:r>
          </a:p>
          <a:p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/>
              <a:t>Benefits of RDDs (next slide) + benefits of </a:t>
            </a:r>
            <a:r>
              <a:rPr lang="en-US" dirty="0" err="1"/>
              <a:t>SparkSQL’s</a:t>
            </a:r>
            <a:r>
              <a:rPr lang="en-US" dirty="0"/>
              <a:t> execution engine</a:t>
            </a:r>
          </a:p>
          <a:p>
            <a:pPr lvl="1"/>
            <a:r>
              <a:rPr lang="en-US" b="1" dirty="0"/>
              <a:t>Not available in Python or R </a:t>
            </a:r>
            <a:r>
              <a:rPr lang="en-US" dirty="0"/>
              <a:t>(wtf m8)</a:t>
            </a:r>
          </a:p>
          <a:p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/>
              <a:t>Just a </a:t>
            </a:r>
            <a:r>
              <a:rPr lang="en-US" dirty="0" err="1"/>
              <a:t>DataSet</a:t>
            </a:r>
            <a:r>
              <a:rPr lang="en-US" dirty="0"/>
              <a:t>, but with named columns</a:t>
            </a:r>
          </a:p>
          <a:p>
            <a:pPr lvl="1"/>
            <a:r>
              <a:rPr lang="en-US" dirty="0"/>
              <a:t>Conceptually equivalent to a table in a database or </a:t>
            </a:r>
            <a:r>
              <a:rPr lang="en-US" dirty="0" err="1"/>
              <a:t>dataframe</a:t>
            </a:r>
            <a:r>
              <a:rPr lang="en-US" dirty="0"/>
              <a:t> in R/Python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</a:t>
            </a:r>
            <a:r>
              <a:rPr lang="en-US" dirty="0"/>
              <a:t>esilient </a:t>
            </a:r>
            <a:r>
              <a:rPr lang="en-US" b="1" dirty="0"/>
              <a:t>D</a:t>
            </a:r>
            <a:r>
              <a:rPr lang="en-US" dirty="0"/>
              <a:t>istributed </a:t>
            </a:r>
            <a:r>
              <a:rPr lang="en-US" b="1" dirty="0"/>
              <a:t>D</a:t>
            </a:r>
            <a:r>
              <a:rPr lang="en-US" dirty="0"/>
              <a:t>atasets (RDDs) are primary data abstraction in Spark</a:t>
            </a:r>
          </a:p>
          <a:p>
            <a:pPr lvl="1"/>
            <a:r>
              <a:rPr lang="en-US" dirty="0"/>
              <a:t>Fault-tolerant</a:t>
            </a:r>
          </a:p>
          <a:p>
            <a:pPr lvl="1"/>
            <a:r>
              <a:rPr lang="en-US" dirty="0"/>
              <a:t>Strongly-typed (within the JVM)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r>
              <a:rPr lang="en-US" dirty="0"/>
              <a:t>Can be operated on in parallel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Parallelized Collections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Hadoop</a:t>
            </a:r>
            <a:r>
              <a:rPr lang="en-US" dirty="0"/>
              <a:t> datasets</a:t>
            </a:r>
          </a:p>
          <a:p>
            <a:pPr marL="571500" indent="-514350"/>
            <a:r>
              <a:rPr lang="en-US" dirty="0"/>
              <a:t>Two types of RDD 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Transformations (lazy)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Actions (immediate)</a:t>
            </a:r>
          </a:p>
        </p:txBody>
      </p:sp>
    </p:spTree>
    <p:extLst>
      <p:ext uri="{BB962C8B-B14F-4D97-AF65-F5344CB8AC3E}">
        <p14:creationId xmlns:p14="http://schemas.microsoft.com/office/powerpoint/2010/main" val="27668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7516</TotalTime>
  <Words>1144</Words>
  <Application>Microsoft Macintosh PowerPoint</Application>
  <PresentationFormat>On-screen Show (4:3)</PresentationFormat>
  <Paragraphs>183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American Typewriter</vt:lpstr>
      <vt:lpstr>Arial</vt:lpstr>
      <vt:lpstr>Calibri</vt:lpstr>
      <vt:lpstr>Calibri Light</vt:lpstr>
      <vt:lpstr>Cambria Math</vt:lpstr>
      <vt:lpstr>Office Theme</vt:lpstr>
      <vt:lpstr>Spark and Dask</vt:lpstr>
      <vt:lpstr>Quick Reference</vt:lpstr>
      <vt:lpstr>Apache Spark</vt:lpstr>
      <vt:lpstr>Apache Spark</vt:lpstr>
      <vt:lpstr>Initial Workaround: Specialization</vt:lpstr>
      <vt:lpstr>Along Came Spark</vt:lpstr>
      <vt:lpstr>More on Spark</vt:lpstr>
      <vt:lpstr>Spark APIs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Introduction / Demo</vt:lpstr>
      <vt:lpstr>Spark Operations</vt:lpstr>
      <vt:lpstr>Step by step</vt:lpstr>
      <vt:lpstr>Step by step</vt:lpstr>
      <vt:lpstr>Step by step</vt:lpstr>
      <vt:lpstr>API Hooks</vt:lpstr>
      <vt:lpstr>Example: WordCount</vt:lpstr>
      <vt:lpstr>Example: WordCount</vt:lpstr>
      <vt:lpstr>Interactive Shells</vt:lpstr>
      <vt:lpstr>Interactive Shells</vt:lpstr>
      <vt:lpstr>Interactive Shells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Broadcast Variables</vt:lpstr>
      <vt:lpstr>Broadcast Variables</vt:lpstr>
      <vt:lpstr>Accumulators</vt:lpstr>
      <vt:lpstr>Accumulators</vt:lpstr>
      <vt:lpstr>Key/Value Pairs</vt:lpstr>
      <vt:lpstr>Dask</vt:lpstr>
      <vt:lpstr>Dask</vt:lpstr>
      <vt:lpstr>Dask</vt:lpstr>
      <vt:lpstr>Task Scheduler</vt:lpstr>
      <vt:lpstr>Dask APIs</vt:lpstr>
      <vt:lpstr>Comparisons to Spark</vt:lpstr>
      <vt:lpstr>Want to learn more?</vt:lpstr>
      <vt:lpstr>Fun Fact</vt:lpstr>
      <vt:lpstr>Project 0</vt:lpstr>
      <vt:lpstr>Project 0</vt:lpstr>
      <vt:lpstr>Questions?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from Big Datasets</dc:title>
  <dc:creator>William Cohen</dc:creator>
  <cp:lastModifiedBy>Shannon Quinn</cp:lastModifiedBy>
  <cp:revision>473</cp:revision>
  <dcterms:created xsi:type="dcterms:W3CDTF">2012-04-15T20:45:14Z</dcterms:created>
  <dcterms:modified xsi:type="dcterms:W3CDTF">2021-01-14T15:46:43Z</dcterms:modified>
</cp:coreProperties>
</file>